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111cb9a8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111cb9a8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111cb9a8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111cb9a8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111cb9a8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111cb9a8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111cb9a8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111cb9a8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111cb9a8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111cb9a8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111cb9a8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111cb9a8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111cb9a8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111cb9a8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111cb9a8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111cb9a8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111cb9a8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111cb9a8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9e3d645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9e3d645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11aa28f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11aa28f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111cb9a8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111cb9a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7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Bias/Variance Trade-off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400" y="1264300"/>
            <a:ext cx="3871225" cy="32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7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following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actual data quite loosely.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Variance is lower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than the previous case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but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bias is increasing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57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5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250" y="1311925"/>
            <a:ext cx="3843499" cy="3224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following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actual data even more loosely.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While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variance is slightly lower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than the previous case,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bias is increasing.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5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254" y="1266621"/>
            <a:ext cx="3881175" cy="32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9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No variance</a:t>
            </a:r>
            <a:r>
              <a:rPr b="1" lang="en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but </a:t>
            </a:r>
            <a:endParaRPr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very high bias</a:t>
            </a:r>
            <a:endParaRPr u="sng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59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0"/>
          <p:cNvSpPr txBox="1"/>
          <p:nvPr/>
        </p:nvSpPr>
        <p:spPr>
          <a:xfrm>
            <a:off x="585600" y="900825"/>
            <a:ext cx="7987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b="1" lang="en" sz="2300" u="sng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TOO SIMPLE</a:t>
            </a:r>
            <a:r>
              <a:rPr b="1" lang="en" sz="2300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BUT NOT </a:t>
            </a:r>
            <a:r>
              <a:rPr b="1" lang="en" sz="2300" u="sng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TOO COMPLEX</a:t>
            </a:r>
            <a:endParaRPr sz="2300" u="sng">
              <a:solidFill>
                <a:srgbClr val="F274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6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25" y="1790475"/>
            <a:ext cx="2648384" cy="22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602" y="1807690"/>
            <a:ext cx="2701451" cy="219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5984" y="1813603"/>
            <a:ext cx="2652036" cy="220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akeaway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439" y="436475"/>
            <a:ext cx="5925222" cy="427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Introduce regression problem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Bias variance trade off 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49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5">
            <a:alphaModFix/>
          </a:blip>
          <a:srcRect b="0" l="0" r="0" t="30323"/>
          <a:stretch/>
        </p:blipFill>
        <p:spPr>
          <a:xfrm>
            <a:off x="768125" y="1127525"/>
            <a:ext cx="2838424" cy="29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585600" y="900825"/>
            <a:ext cx="4738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Introducing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Problem 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0"/>
          <p:cNvSpPr txBox="1"/>
          <p:nvPr/>
        </p:nvSpPr>
        <p:spPr>
          <a:xfrm>
            <a:off x="585600" y="3037982"/>
            <a:ext cx="77295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Problem: </a:t>
            </a:r>
            <a:endParaRPr b="1" i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Predict the median house value as a function of some measure of given social economic level (% lower status)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Each observation corresponds to a town in the given geography.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000" y="513350"/>
            <a:ext cx="3515097" cy="272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1"/>
          <p:cNvSpPr txBox="1"/>
          <p:nvPr/>
        </p:nvSpPr>
        <p:spPr>
          <a:xfrm>
            <a:off x="585600" y="900825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Linear Regression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 Predict Median House Value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600" y="1544000"/>
            <a:ext cx="4163870" cy="3226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638" y="1555275"/>
            <a:ext cx="4115803" cy="320403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2"/>
          <p:cNvSpPr txBox="1"/>
          <p:nvPr/>
        </p:nvSpPr>
        <p:spPr>
          <a:xfrm>
            <a:off x="585600" y="900825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KNN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 Predict 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Median House Value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/>
        </p:nvSpPr>
        <p:spPr>
          <a:xfrm>
            <a:off x="585600" y="900825"/>
            <a:ext cx="7987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KNN or Regression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 Predict Median House Value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034" y="2239075"/>
            <a:ext cx="3159223" cy="244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007" y="2247630"/>
            <a:ext cx="3122753" cy="243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3"/>
          <p:cNvPicPr preferRelativeResize="0"/>
          <p:nvPr/>
        </p:nvPicPr>
        <p:blipFill rotWithShape="1">
          <a:blip r:embed="rId6">
            <a:alphaModFix/>
          </a:blip>
          <a:srcRect b="0" l="0" r="0" t="54462"/>
          <a:stretch/>
        </p:blipFill>
        <p:spPr>
          <a:xfrm>
            <a:off x="1234375" y="1858075"/>
            <a:ext cx="6332199" cy="3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3"/>
          <p:cNvSpPr txBox="1"/>
          <p:nvPr/>
        </p:nvSpPr>
        <p:spPr>
          <a:xfrm>
            <a:off x="1174175" y="1444425"/>
            <a:ext cx="2727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Parametric Model</a:t>
            </a:r>
            <a:endParaRPr b="1" sz="1600">
              <a:solidFill>
                <a:srgbClr val="B064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3"/>
          <p:cNvSpPr txBox="1"/>
          <p:nvPr/>
        </p:nvSpPr>
        <p:spPr>
          <a:xfrm>
            <a:off x="4984175" y="1444425"/>
            <a:ext cx="2727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Non-p</a:t>
            </a:r>
            <a:r>
              <a:rPr b="1" lang="en" sz="1600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arametric Model</a:t>
            </a:r>
            <a:endParaRPr b="1" sz="1600">
              <a:solidFill>
                <a:srgbClr val="B064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/>
        </p:nvSpPr>
        <p:spPr>
          <a:xfrm>
            <a:off x="7459475" y="309813"/>
            <a:ext cx="13116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🤹🏽</a:t>
            </a:r>
            <a:endParaRPr sz="9000"/>
          </a:p>
        </p:txBody>
      </p:sp>
      <p:sp>
        <p:nvSpPr>
          <p:cNvPr id="265" name="Google Shape;265;p54"/>
          <p:cNvSpPr txBox="1"/>
          <p:nvPr/>
        </p:nvSpPr>
        <p:spPr>
          <a:xfrm>
            <a:off x="484950" y="33143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 </a:t>
            </a: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/ VARIANCE </a:t>
            </a: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trade-off</a:t>
            </a: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5000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5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following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very closely with the actual data.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There is very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high variance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Bias is very low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 there is less difference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between actual and predicted value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5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875" y="1291850"/>
            <a:ext cx="3958940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876" y="1291850"/>
            <a:ext cx="3886525" cy="3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6"/>
          <p:cNvSpPr txBox="1"/>
          <p:nvPr/>
        </p:nvSpPr>
        <p:spPr>
          <a:xfrm>
            <a:off x="805675" y="1609675"/>
            <a:ext cx="3213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is following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actual data but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not as much as the previous case.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Variance is a lot lower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than the previous case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6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